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75" r:id="rId5"/>
    <p:sldId id="288" r:id="rId6"/>
    <p:sldId id="270" r:id="rId7"/>
    <p:sldId id="271" r:id="rId8"/>
    <p:sldId id="272" r:id="rId9"/>
    <p:sldId id="273" r:id="rId10"/>
    <p:sldId id="274" r:id="rId11"/>
    <p:sldId id="262" r:id="rId12"/>
    <p:sldId id="259" r:id="rId13"/>
    <p:sldId id="263" r:id="rId14"/>
    <p:sldId id="264" r:id="rId15"/>
    <p:sldId id="265" r:id="rId16"/>
    <p:sldId id="266" r:id="rId17"/>
    <p:sldId id="267" r:id="rId18"/>
    <p:sldId id="268" r:id="rId19"/>
    <p:sldId id="289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92" r:id="rId28"/>
    <p:sldId id="284" r:id="rId29"/>
    <p:sldId id="285" r:id="rId30"/>
    <p:sldId id="290" r:id="rId31"/>
    <p:sldId id="291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01F1BF-3FDC-4748-B8B6-B068E7717C06}">
  <a:tblStyle styleId="{0D01F1BF-3FDC-4748-B8B6-B068E7717C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4"/>
    <p:restoredTop sz="94674"/>
  </p:normalViewPr>
  <p:slideViewPr>
    <p:cSldViewPr snapToGrid="0">
      <p:cViewPr varScale="1">
        <p:scale>
          <a:sx n="164" d="100"/>
          <a:sy n="164" d="100"/>
        </p:scale>
        <p:origin x="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631a978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631a978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5631a978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5631a978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5631a978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5631a978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480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139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359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Ensemble methods are techniques that create multiple models and then combine them to produce improved results. Ensemble methods usually produces more accurate solutions than a single model would.</a:t>
            </a:r>
            <a:endParaRPr dirty="0"/>
          </a:p>
        </p:txBody>
      </p:sp>
      <p:sp>
        <p:nvSpPr>
          <p:cNvPr id="223" name="Google Shape;2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643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5631a978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5631a978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94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631a978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631a978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631a978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5631a978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hyperlink" Target="mailto:florencemayo11@gmail.com" TargetMode="External"/><Relationship Id="rId7" Type="http://schemas.openxmlformats.org/officeDocument/2006/relationships/hyperlink" Target="mailto:raymondalick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ucasgeorge1000@gmail.com" TargetMode="External"/><Relationship Id="rId5" Type="http://schemas.openxmlformats.org/officeDocument/2006/relationships/hyperlink" Target="mailto:bariki.elilaki@gmail.com" TargetMode="External"/><Relationship Id="rId4" Type="http://schemas.openxmlformats.org/officeDocument/2006/relationships/hyperlink" Target="mailto:innocentalfred012@outlook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210041" y="919432"/>
            <a:ext cx="4494517" cy="13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  <a:buSzPts val="1100"/>
            </a:pPr>
            <a:r>
              <a:rPr lang="en-US" sz="2800" b="1" dirty="0"/>
              <a:t>HOUSE PRICE PREDICTION PROJECT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269783" y="2352182"/>
            <a:ext cx="4678754" cy="5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FF0000"/>
                </a:solidFill>
              </a:rPr>
              <a:t>Tdata</a:t>
            </a:r>
            <a:r>
              <a:rPr lang="en-US" dirty="0"/>
              <a:t> TEAM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45FD5E-77A2-6847-B404-CBF4C1C69CDA}"/>
              </a:ext>
            </a:extLst>
          </p:cNvPr>
          <p:cNvSpPr txBox="1"/>
          <p:nvPr/>
        </p:nvSpPr>
        <p:spPr>
          <a:xfrm>
            <a:off x="286720" y="3358877"/>
            <a:ext cx="5556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Florence 	– </a:t>
            </a:r>
            <a:r>
              <a:rPr lang="en-US" dirty="0">
                <a:hlinkClick r:id="rId3"/>
              </a:rPr>
              <a:t>florencemayo11@gmail.com</a:t>
            </a:r>
            <a:r>
              <a:rPr lang="en-US" dirty="0"/>
              <a:t>	</a:t>
            </a:r>
          </a:p>
          <a:p>
            <a:r>
              <a:rPr lang="en-US" dirty="0"/>
              <a:t>Innocent 	– </a:t>
            </a:r>
            <a:r>
              <a:rPr lang="en-US" dirty="0">
                <a:hlinkClick r:id="rId4"/>
              </a:rPr>
              <a:t>innocentalfred012@outlook.com</a:t>
            </a:r>
            <a:r>
              <a:rPr lang="en-US" dirty="0"/>
              <a:t>	</a:t>
            </a:r>
          </a:p>
          <a:p>
            <a:r>
              <a:rPr lang="en-US" dirty="0" err="1"/>
              <a:t>Bariki</a:t>
            </a:r>
            <a:r>
              <a:rPr lang="en-US" dirty="0"/>
              <a:t> 	– </a:t>
            </a:r>
            <a:r>
              <a:rPr lang="en-US" dirty="0">
                <a:hlinkClick r:id="rId5"/>
              </a:rPr>
              <a:t>bariki.elilaki@gmail.com</a:t>
            </a:r>
            <a:r>
              <a:rPr lang="en-US" dirty="0"/>
              <a:t>	</a:t>
            </a:r>
          </a:p>
          <a:p>
            <a:r>
              <a:rPr lang="en-US" dirty="0"/>
              <a:t>George	– </a:t>
            </a:r>
            <a:r>
              <a:rPr lang="en-US" dirty="0">
                <a:hlinkClick r:id="rId6"/>
              </a:rPr>
              <a:t>lucasgeorge1000@gmail.com</a:t>
            </a:r>
            <a:r>
              <a:rPr lang="en-US" dirty="0"/>
              <a:t>	</a:t>
            </a:r>
          </a:p>
          <a:p>
            <a:r>
              <a:rPr lang="en-US" dirty="0"/>
              <a:t>Raymond 	– </a:t>
            </a:r>
            <a:r>
              <a:rPr lang="en-US" dirty="0">
                <a:hlinkClick r:id="rId7"/>
              </a:rPr>
              <a:t>raymondalick@gmail.com</a:t>
            </a: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6C15A-469F-ED41-AD31-56FE7971C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42" y="801640"/>
            <a:ext cx="3590109" cy="2182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958"/>
            <a:ext cx="5174338" cy="38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lang="en-US" b="1" dirty="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82182" y="1571035"/>
            <a:ext cx="7491696" cy="2001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Information that is measurable</a:t>
            </a:r>
            <a:endParaRPr sz="2800" dirty="0">
              <a:solidFill>
                <a:srgbClr val="01010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 sz="2800" dirty="0">
                <a:solidFill>
                  <a:srgbClr val="010101"/>
                </a:solidFill>
              </a:rPr>
              <a:t>Data represented as numbers and not words or text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1" y="391955"/>
            <a:ext cx="8520600" cy="77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SzPts val="1100"/>
            </a:pPr>
            <a:r>
              <a:rPr lang="en-US" sz="2400" b="1" dirty="0">
                <a:highlight>
                  <a:srgbClr val="FFFFFF"/>
                </a:highlight>
              </a:rPr>
              <a:t>NUMERICAL DATA ANALYSIS</a:t>
            </a:r>
            <a:endParaRPr sz="2400" b="1" dirty="0">
              <a:highlight>
                <a:srgbClr val="FFFFFF"/>
              </a:highlight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4937944" y="1366197"/>
            <a:ext cx="3756605" cy="325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51" y="1277434"/>
            <a:ext cx="4200041" cy="347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9333"/>
            <a:ext cx="8080632" cy="27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356461"/>
            <a:ext cx="8520600" cy="661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NUMERIC CORRELATION MATRIX</a:t>
            </a: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45" y="1095218"/>
            <a:ext cx="5703377" cy="381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l="8724" r="8731"/>
          <a:stretch/>
        </p:blipFill>
        <p:spPr>
          <a:xfrm>
            <a:off x="436859" y="1287436"/>
            <a:ext cx="7397534" cy="30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25" y="1208868"/>
            <a:ext cx="7012948" cy="348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693" y="1407268"/>
            <a:ext cx="8142625" cy="285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340963"/>
            <a:ext cx="8520600" cy="676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highlight>
                  <a:srgbClr val="FFFFFF"/>
                </a:highlight>
              </a:rPr>
              <a:t>NUMERICAL DATA ANALYSIS</a:t>
            </a:r>
            <a:endParaRPr dirty="0"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/>
              <a:t>.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6112347" cy="357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DATA CLEANING &amp; IMPUTATION</a:t>
            </a:r>
          </a:p>
        </p:txBody>
      </p:sp>
      <p:sp>
        <p:nvSpPr>
          <p:cNvPr id="5" name="Google Shape;203;p35">
            <a:extLst>
              <a:ext uri="{FF2B5EF4-FFF2-40B4-BE49-F238E27FC236}">
                <a16:creationId xmlns:a16="http://schemas.microsoft.com/office/drawing/2014/main" id="{02BA0CBD-2538-F443-B951-8168A68E07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1329" y="1600211"/>
            <a:ext cx="4626243" cy="246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Checking Missing Value</a:t>
            </a: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800" dirty="0"/>
              <a:t>Imputation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3BBF0-C40A-924B-B0D1-2E3A22F1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9" y="1654019"/>
            <a:ext cx="2444282" cy="23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OUTLINE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518115" y="1586425"/>
            <a:ext cx="5314185" cy="233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800" dirty="0"/>
              <a:t>Explanatory Data Analysis </a:t>
            </a:r>
            <a:endParaRPr sz="2800" dirty="0"/>
          </a:p>
          <a:p>
            <a:pPr marL="285750" indent="-285750"/>
            <a:r>
              <a:rPr lang="en-US" sz="2800" dirty="0"/>
              <a:t>Data Cleaning &amp; Imputation</a:t>
            </a:r>
          </a:p>
          <a:p>
            <a:pPr marL="285750" indent="-285750"/>
            <a:r>
              <a:rPr lang="en-US" sz="2800" dirty="0"/>
              <a:t>Modelling &amp; Prediction</a:t>
            </a:r>
          </a:p>
          <a:p>
            <a:pPr marL="285750" indent="-285750"/>
            <a:r>
              <a:rPr lang="en-US" sz="2800" dirty="0"/>
              <a:t>Conclusion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85A53A-81D5-6E43-AAE9-5F8BA73E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1807382"/>
            <a:ext cx="2693891" cy="19044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544174" y="445025"/>
            <a:ext cx="82881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ANALYZE MISSING VALUES</a:t>
            </a:r>
            <a:endParaRPr b="1" dirty="0"/>
          </a:p>
        </p:txBody>
      </p:sp>
      <p:graphicFrame>
        <p:nvGraphicFramePr>
          <p:cNvPr id="196" name="Google Shape;196;p34"/>
          <p:cNvGraphicFramePr/>
          <p:nvPr>
            <p:extLst>
              <p:ext uri="{D42A27DB-BD31-4B8C-83A1-F6EECF244321}">
                <p14:modId xmlns:p14="http://schemas.microsoft.com/office/powerpoint/2010/main" val="170824246"/>
              </p:ext>
            </p:extLst>
          </p:nvPr>
        </p:nvGraphicFramePr>
        <p:xfrm>
          <a:off x="5505817" y="1269275"/>
          <a:ext cx="2172975" cy="3429200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105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PoolQC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99.657417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MiscFeature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96.402878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Alley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93.216855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Fence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80.438506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FireplaceQu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48.646797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LotFrontage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16.649538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GarageQual</a:t>
                      </a:r>
                      <a:endParaRPr sz="900" u="none" strike="noStrike" cap="none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GarageCond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GarageFinish</a:t>
                      </a:r>
                      <a:endParaRPr sz="900" u="none" strike="noStrike" cap="none"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GarageYrBlt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5.447071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 err="1"/>
                        <a:t>GarageType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5.378554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BsmtExposure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BsmtCond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2.809181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BsmtQual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2.774923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BsmtFinType2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2.740665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BsmtFinType1</a:t>
                      </a:r>
                      <a:endParaRPr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 dirty="0"/>
                        <a:t>2.706406</a:t>
                      </a:r>
                      <a:endParaRPr dirty="0"/>
                    </a:p>
                  </a:txBody>
                  <a:tcPr marL="25675" marR="25675" marT="12825" marB="128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175" y="1143500"/>
            <a:ext cx="3787602" cy="36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dirty="0"/>
              <a:t>ARE DATA REALY MISSING ?</a:t>
            </a:r>
            <a:endParaRPr dirty="0"/>
          </a:p>
        </p:txBody>
      </p:sp>
      <p:sp>
        <p:nvSpPr>
          <p:cNvPr id="203" name="Google Shape;203;p35"/>
          <p:cNvSpPr txBox="1">
            <a:spLocks noGrp="1"/>
          </p:cNvSpPr>
          <p:nvPr>
            <p:ph type="body" idx="1"/>
          </p:nvPr>
        </p:nvSpPr>
        <p:spPr>
          <a:xfrm>
            <a:off x="4803169" y="1266997"/>
            <a:ext cx="413047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PoolQC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MiscFeature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Alley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Fence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FireplaceQu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GarageQual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GarageCond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GarageFinish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GarageType</a:t>
            </a:r>
            <a:endParaRPr dirty="0"/>
          </a:p>
        </p:txBody>
      </p:sp>
      <p:sp>
        <p:nvSpPr>
          <p:cNvPr id="204" name="Google Shape;204;p35"/>
          <p:cNvSpPr txBox="1"/>
          <p:nvPr/>
        </p:nvSpPr>
        <p:spPr>
          <a:xfrm>
            <a:off x="628651" y="4253501"/>
            <a:ext cx="343991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= Not exist, Refers to “data_description.txt”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78343"/>
            <a:ext cx="3591272" cy="238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/>
              <a:t>IMPUTATION METHODS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828081" y="1268016"/>
            <a:ext cx="4812224" cy="329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Median Imputation</a:t>
            </a:r>
            <a:br>
              <a:rPr lang="en-US" dirty="0"/>
            </a:br>
            <a:r>
              <a:rPr lang="en-US" dirty="0"/>
              <a:t>For ‘</a:t>
            </a:r>
            <a:r>
              <a:rPr lang="en-US" dirty="0" err="1"/>
              <a:t>LotFrontage</a:t>
            </a:r>
            <a:r>
              <a:rPr lang="en-US" dirty="0"/>
              <a:t>’ due to outlier </a:t>
            </a:r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Mode Imputation</a:t>
            </a:r>
            <a:br>
              <a:rPr lang="en-US" dirty="0"/>
            </a:br>
            <a:r>
              <a:rPr lang="en-US" dirty="0"/>
              <a:t>For Categorical Variables</a:t>
            </a:r>
            <a:endParaRPr dirty="0"/>
          </a:p>
          <a:p>
            <a:pPr marL="3429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Zero Imputation</a:t>
            </a:r>
            <a:br>
              <a:rPr lang="en-US" dirty="0"/>
            </a:br>
            <a:r>
              <a:rPr lang="en-US" dirty="0"/>
              <a:t>Logical reasoning</a:t>
            </a:r>
            <a:endParaRPr dirty="0"/>
          </a:p>
        </p:txBody>
      </p:sp>
      <p:pic>
        <p:nvPicPr>
          <p:cNvPr id="212" name="Google Shape;2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07" y="1781557"/>
            <a:ext cx="2556686" cy="213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Analysis</a:t>
            </a:r>
            <a:endParaRPr sz="244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7"/>
          <p:cNvSpPr/>
          <p:nvPr/>
        </p:nvSpPr>
        <p:spPr>
          <a:xfrm>
            <a:off x="627681" y="205014"/>
            <a:ext cx="7030094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MODELLING &amp; PREDICTION</a:t>
            </a:r>
            <a:endParaRPr dirty="0"/>
          </a:p>
        </p:txBody>
      </p:sp>
      <p:sp>
        <p:nvSpPr>
          <p:cNvPr id="220" name="Google Shape;220;p37"/>
          <p:cNvSpPr/>
          <p:nvPr/>
        </p:nvSpPr>
        <p:spPr>
          <a:xfrm>
            <a:off x="4339525" y="1650570"/>
            <a:ext cx="4579749" cy="20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16628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endParaRPr sz="2400" dirty="0"/>
          </a:p>
          <a:p>
            <a:pPr marL="416628" marR="0" lvl="0" indent="-342900" algn="l" rtl="0">
              <a:lnSpc>
                <a:spcPct val="100000"/>
              </a:lnSpc>
              <a:spcBef>
                <a:spcPts val="964"/>
              </a:spcBef>
              <a:spcAft>
                <a:spcPts val="0"/>
              </a:spcAft>
              <a:buClr>
                <a:srgbClr val="000000"/>
              </a:buClr>
              <a:buSzPts val="980"/>
              <a:buFont typeface="Wingdings" pitchFamily="2" charset="2"/>
              <a:buChar char="§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Forests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530B15-404D-0C47-AF65-35A92D12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1" y="1650570"/>
            <a:ext cx="3360699" cy="207450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736169" y="204769"/>
            <a:ext cx="7018357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PLOTTING TRAINING DATA PREDICTION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D585-DDAA-794A-A02A-6ECF9659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8" b="3981"/>
          <a:stretch/>
        </p:blipFill>
        <p:spPr>
          <a:xfrm>
            <a:off x="534590" y="1172640"/>
            <a:ext cx="6367192" cy="3477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/>
          <p:nvPr/>
        </p:nvSpPr>
        <p:spPr>
          <a:xfrm>
            <a:off x="1387334" y="204769"/>
            <a:ext cx="6367192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0BE94-D1AE-C74B-A298-E540ED4BB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4" b="7164"/>
          <a:stretch/>
        </p:blipFill>
        <p:spPr>
          <a:xfrm>
            <a:off x="604434" y="1095738"/>
            <a:ext cx="6664373" cy="3477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E5D88A-00D2-EA45-B69C-63349A6E97F1}"/>
              </a:ext>
            </a:extLst>
          </p:cNvPr>
          <p:cNvSpPr txBox="1"/>
          <p:nvPr/>
        </p:nvSpPr>
        <p:spPr>
          <a:xfrm>
            <a:off x="604434" y="204770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LINE GRAPH SHOWING TRAINING DATA PREDICTION (HEAD)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0489A-78BF-364A-918C-BE5BFA54A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66" b="5111"/>
          <a:stretch/>
        </p:blipFill>
        <p:spPr>
          <a:xfrm>
            <a:off x="565586" y="1215232"/>
            <a:ext cx="6633377" cy="3538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103C5-7B41-AA4E-9F32-784C59244AE6}"/>
              </a:ext>
            </a:extLst>
          </p:cNvPr>
          <p:cNvSpPr txBox="1"/>
          <p:nvPr/>
        </p:nvSpPr>
        <p:spPr>
          <a:xfrm>
            <a:off x="565586" y="444219"/>
            <a:ext cx="7811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BAR GRAPH SHOWING TRAINING DATA PREDICTION (HEAD)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1387334" y="1346675"/>
            <a:ext cx="6367192" cy="342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B507A-543D-8243-89B5-A48082583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0" t="17773" r="45930" b="9597"/>
          <a:stretch/>
        </p:blipFill>
        <p:spPr>
          <a:xfrm>
            <a:off x="627680" y="1346675"/>
            <a:ext cx="5587139" cy="342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56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/>
          <p:nvPr/>
        </p:nvSpPr>
        <p:spPr>
          <a:xfrm>
            <a:off x="1485555" y="205014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3" name="Google Shape;253;p42"/>
          <p:cNvGraphicFramePr/>
          <p:nvPr>
            <p:extLst>
              <p:ext uri="{D42A27DB-BD31-4B8C-83A1-F6EECF244321}">
                <p14:modId xmlns:p14="http://schemas.microsoft.com/office/powerpoint/2010/main" val="2921797305"/>
              </p:ext>
            </p:extLst>
          </p:nvPr>
        </p:nvGraphicFramePr>
        <p:xfrm>
          <a:off x="680567" y="1177872"/>
          <a:ext cx="4612104" cy="3091913"/>
        </p:xfrm>
        <a:graphic>
          <a:graphicData uri="http://schemas.openxmlformats.org/drawingml/2006/table">
            <a:tbl>
              <a:tblPr>
                <a:noFill/>
                <a:tableStyleId>{0D01F1BF-3FDC-4748-B8B6-B068E7717C06}</a:tableStyleId>
              </a:tblPr>
              <a:tblGrid>
                <a:gridCol w="2306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6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Model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Train Score(R2)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0.802041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Lasso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0.837162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1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40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0.976609</a:t>
                      </a:r>
                      <a:endParaRPr sz="1400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Gradient Boosting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0.935683</a:t>
                      </a:r>
                      <a:endParaRPr sz="1400" u="none" strike="noStrike" cap="none" dirty="0"/>
                    </a:p>
                  </a:txBody>
                  <a:tcPr marL="61225" marR="61225" marT="31100" marB="3110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0FB354-2066-2141-BD80-3E51BD81811B}"/>
              </a:ext>
            </a:extLst>
          </p:cNvPr>
          <p:cNvSpPr txBox="1"/>
          <p:nvPr/>
        </p:nvSpPr>
        <p:spPr>
          <a:xfrm>
            <a:off x="565688" y="434092"/>
            <a:ext cx="781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MODELS TESTED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727285" y="320218"/>
            <a:ext cx="6172220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4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MODEL METRICS</a:t>
            </a:r>
            <a:endParaRPr lang="en-US" b="1" dirty="0"/>
          </a:p>
        </p:txBody>
      </p:sp>
      <p:sp>
        <p:nvSpPr>
          <p:cNvPr id="259" name="Google Shape;259;p43"/>
          <p:cNvSpPr/>
          <p:nvPr/>
        </p:nvSpPr>
        <p:spPr>
          <a:xfrm>
            <a:off x="665293" y="1713483"/>
            <a:ext cx="7331834" cy="176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2177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Was Selected For Prediction Among All the Reviewed Models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11160" y="445025"/>
            <a:ext cx="8221140" cy="90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100"/>
              </a:spcBef>
              <a:buSzPts val="1100"/>
            </a:pPr>
            <a:r>
              <a:rPr lang="en-US" sz="3200" b="1" dirty="0">
                <a:highlight>
                  <a:srgbClr val="FFFFFF"/>
                </a:highlight>
              </a:rPr>
              <a:t>EXPLANATORY DATA ANALYSIS</a:t>
            </a:r>
            <a:endParaRPr lang="en-US" sz="3200" b="1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572000" y="1529166"/>
            <a:ext cx="4192292" cy="1726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Categorical Data Analysis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Numerical Data Analysis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A2939-1CA4-E848-9059-A6BBAB3E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0" y="1529166"/>
            <a:ext cx="3393654" cy="22659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KAGGLE SCORE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298BF-D140-224B-B804-20F58FDD4994}"/>
              </a:ext>
            </a:extLst>
          </p:cNvPr>
          <p:cNvSpPr txBox="1"/>
          <p:nvPr/>
        </p:nvSpPr>
        <p:spPr>
          <a:xfrm>
            <a:off x="3856936" y="1464514"/>
            <a:ext cx="1993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0.18612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BBFA0-87CE-1F4B-9743-A1F2AD39E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8" y="1412390"/>
            <a:ext cx="4762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819270" y="394950"/>
            <a:ext cx="6935256" cy="651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49" b="1" dirty="0"/>
              <a:t>CONCLUSION</a:t>
            </a:r>
            <a:endParaRPr lang="en-US" sz="244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59;p43">
            <a:extLst>
              <a:ext uri="{FF2B5EF4-FFF2-40B4-BE49-F238E27FC236}">
                <a16:creationId xmlns:a16="http://schemas.microsoft.com/office/drawing/2014/main" id="{3B59DA6C-6AB9-BD48-BAFE-85B40529B8D4}"/>
              </a:ext>
            </a:extLst>
          </p:cNvPr>
          <p:cNvSpPr/>
          <p:nvPr/>
        </p:nvSpPr>
        <p:spPr>
          <a:xfrm>
            <a:off x="4286898" y="1346675"/>
            <a:ext cx="4340701" cy="251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3728" lvl="0" algn="just">
              <a:buSzPts val="980"/>
            </a:pPr>
            <a:r>
              <a:rPr lang="en-US" sz="1600" dirty="0"/>
              <a:t>Feature selection can be improved upon as the remaining features were still not quite optimal.</a:t>
            </a:r>
          </a:p>
          <a:p>
            <a:pPr marL="73728" lvl="0" algn="just">
              <a:buSzPts val="980"/>
            </a:pPr>
            <a:endParaRPr lang="en-US" sz="1600" dirty="0"/>
          </a:p>
          <a:p>
            <a:pPr marL="73728" lvl="0" algn="just">
              <a:buSzPts val="980"/>
            </a:pPr>
            <a:r>
              <a:rPr lang="en-US" sz="1600" dirty="0"/>
              <a:t>Future work to improve prediction is to use ensemble methods to combine several methods to achieve a better prediction model.</a:t>
            </a:r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endParaRPr lang="en-US" sz="1600" dirty="0"/>
          </a:p>
          <a:p>
            <a:pPr marL="73728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"/>
            </a:pPr>
            <a:r>
              <a:rPr lang="en-US" sz="1600" dirty="0"/>
              <a:t>There is room for improvement of the model with regard to the prediction technique 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17570-5EC8-254F-AA26-1D017F6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31" y="1404664"/>
            <a:ext cx="3229987" cy="2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1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5E2C-E605-1F42-9F74-D7CE2F5C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2728273"/>
            <a:ext cx="8305358" cy="841800"/>
          </a:xfrm>
        </p:spPr>
        <p:txBody>
          <a:bodyPr/>
          <a:lstStyle/>
          <a:p>
            <a:r>
              <a:rPr lang="en-US" b="1" dirty="0"/>
              <a:t>That’s All For Now, Thank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FEDCD-6F69-8E4A-9DBB-A9A2EFDC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49" y="545918"/>
            <a:ext cx="3590109" cy="21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6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  <p:pic>
        <p:nvPicPr>
          <p:cNvPr id="7" name="Google Shape;190;p33">
            <a:extLst>
              <a:ext uri="{FF2B5EF4-FFF2-40B4-BE49-F238E27FC236}">
                <a16:creationId xmlns:a16="http://schemas.microsoft.com/office/drawing/2014/main" id="{F2937658-200F-C546-B775-A5629A283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3">
            <a:alphaModFix/>
          </a:blip>
          <a:srcRect r="3861" b="14549"/>
          <a:stretch/>
        </p:blipFill>
        <p:spPr>
          <a:xfrm>
            <a:off x="1127757" y="1374615"/>
            <a:ext cx="5040569" cy="27324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7A1B13-20A4-7643-AB4A-19BA6B7C52E0}"/>
              </a:ext>
            </a:extLst>
          </p:cNvPr>
          <p:cNvSpPr/>
          <p:nvPr/>
        </p:nvSpPr>
        <p:spPr>
          <a:xfrm>
            <a:off x="923881" y="2998923"/>
            <a:ext cx="436349" cy="1108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808000"/>
              </a:highlight>
            </a:endParaRPr>
          </a:p>
        </p:txBody>
      </p:sp>
      <p:sp>
        <p:nvSpPr>
          <p:cNvPr id="7" name="Google Shape;188;p33">
            <a:extLst>
              <a:ext uri="{FF2B5EF4-FFF2-40B4-BE49-F238E27FC236}">
                <a16:creationId xmlns:a16="http://schemas.microsoft.com/office/drawing/2014/main" id="{2843916B-05F7-2743-BBAD-E1227CA80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582762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10" y="1017725"/>
            <a:ext cx="5027466" cy="38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9" y="1340604"/>
            <a:ext cx="4607960" cy="353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0" y="1129228"/>
            <a:ext cx="4929760" cy="3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CATEGORICAL DATA ANALYSIS</a:t>
            </a:r>
            <a:endParaRPr dirty="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1376"/>
            <a:ext cx="4717500" cy="382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421</Words>
  <Application>Microsoft Macintosh PowerPoint</Application>
  <PresentationFormat>On-screen Show (16:9)</PresentationFormat>
  <Paragraphs>121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Wingdings</vt:lpstr>
      <vt:lpstr>Simple Light</vt:lpstr>
      <vt:lpstr>HOUSE PRICE PREDICTION PROJECT</vt:lpstr>
      <vt:lpstr>OUTLINE</vt:lpstr>
      <vt:lpstr>EXPLANATORY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CATEGORICAL DATA ANALYSIS</vt:lpstr>
      <vt:lpstr>NUMERICAL DATA ANALYSIS</vt:lpstr>
      <vt:lpstr>NUMERICAL DATA ANALYSIS</vt:lpstr>
      <vt:lpstr>NUMERICAL DATA ANALYSIS</vt:lpstr>
      <vt:lpstr>NUMERIC CORRELATION MATRIX</vt:lpstr>
      <vt:lpstr>NUMERICAL DATA ANALYSIS</vt:lpstr>
      <vt:lpstr>NUMERICAL DATA ANALYSIS</vt:lpstr>
      <vt:lpstr>NUMERICAL DATA ANALYSIS</vt:lpstr>
      <vt:lpstr>NUMERICAL DATA ANALYSIS</vt:lpstr>
      <vt:lpstr>DATA CLEANING &amp; IMPUTATION</vt:lpstr>
      <vt:lpstr>ANALYZE MISSING VALUES</vt:lpstr>
      <vt:lpstr>ARE DATA REALY MISSING ?</vt:lpstr>
      <vt:lpstr>IMPUTATION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That’s All For Now, 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cp:lastModifiedBy>Microsoft Office User</cp:lastModifiedBy>
  <cp:revision>104</cp:revision>
  <dcterms:modified xsi:type="dcterms:W3CDTF">2019-11-18T21:18:40Z</dcterms:modified>
</cp:coreProperties>
</file>